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56" autoAdjust="0"/>
  </p:normalViewPr>
  <p:slideViewPr>
    <p:cSldViewPr snapToGrid="0" snapToObjects="1">
      <p:cViewPr varScale="1">
        <p:scale>
          <a:sx n="87" d="100"/>
          <a:sy n="87" d="100"/>
        </p:scale>
        <p:origin x="-12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Home.png"/>
          <p:cNvPicPr>
            <a:picLocks noChangeAspect="1"/>
          </p:cNvPicPr>
          <p:nvPr/>
        </p:nvPicPr>
        <p:blipFill>
          <a:blip r:embed="rId2"/>
          <a:srcRect t="-93973"/>
          <a:stretch>
            <a:fillRect/>
          </a:stretch>
        </p:blipFill>
        <p:spPr>
          <a:xfrm>
            <a:off x="179294" y="1183341"/>
            <a:ext cx="8787384" cy="527672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513" y="2168338"/>
            <a:ext cx="8307387" cy="161925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3810000"/>
            <a:ext cx="8307387" cy="753036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DirectionalButtons-Right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2266" y="533400"/>
            <a:ext cx="752475" cy="352425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756646"/>
            <a:ext cx="8308975" cy="349175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TCFull.png"/>
          <p:cNvPicPr>
            <a:picLocks noChangeAspect="1"/>
          </p:cNvPicPr>
          <p:nvPr/>
        </p:nvPicPr>
        <p:blipFill>
          <a:blip r:embed="rId2"/>
          <a:srcRect l="-198711"/>
          <a:stretch>
            <a:fillRect/>
          </a:stretch>
        </p:blipFill>
        <p:spPr>
          <a:xfrm>
            <a:off x="177999" y="1179576"/>
            <a:ext cx="8788373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  <a:lvl6pPr>
              <a:buClr>
                <a:schemeClr val="bg1">
                  <a:lumMod val="75000"/>
                </a:schemeClr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>
              <a:buClr>
                <a:schemeClr val="bg1"/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>
              <a:buClr>
                <a:schemeClr val="bg1">
                  <a:lumMod val="75000"/>
                </a:schemeClr>
              </a:buClr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>
              <a:buClr>
                <a:schemeClr val="bg1"/>
              </a:buClr>
              <a:defRPr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SectionH.png"/>
          <p:cNvPicPr>
            <a:picLocks noChangeAspect="1"/>
          </p:cNvPicPr>
          <p:nvPr/>
        </p:nvPicPr>
        <p:blipFill>
          <a:blip r:embed="rId2"/>
          <a:srcRect r="-91875"/>
          <a:stretch>
            <a:fillRect/>
          </a:stretch>
        </p:blipFill>
        <p:spPr>
          <a:xfrm>
            <a:off x="182880" y="1179576"/>
            <a:ext cx="8785105" cy="5276088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429000"/>
            <a:ext cx="6591300" cy="1371600"/>
          </a:xfrm>
        </p:spPr>
        <p:txBody>
          <a:bodyPr anchor="b" anchorCtr="0"/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4800599"/>
            <a:ext cx="6591300" cy="1066801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859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3214" y="2770188"/>
            <a:ext cx="3840480" cy="3464765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6859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859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752" y="2675964"/>
            <a:ext cx="3840480" cy="645459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24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752" y="3307976"/>
            <a:ext cx="3840480" cy="2925762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reframeOverlay-ContentCap.png"/>
          <p:cNvPicPr>
            <a:picLocks noChangeAspect="1"/>
          </p:cNvPicPr>
          <p:nvPr/>
        </p:nvPicPr>
        <p:blipFill>
          <a:blip r:embed="rId2"/>
          <a:srcRect b="-135871"/>
          <a:stretch>
            <a:fillRect/>
          </a:stretch>
        </p:blipFill>
        <p:spPr>
          <a:xfrm>
            <a:off x="182880" y="1179575"/>
            <a:ext cx="4228522" cy="5274037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369794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2341" y="1600200"/>
            <a:ext cx="4101353" cy="4652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3697941" cy="341583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600"/>
              </a:spcBef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tx1">
                  <a:lumMod val="50000"/>
                  <a:lumOff val="50000"/>
                </a:schemeClr>
              </a:buClr>
              <a:buSzPct val="7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466850"/>
            <a:ext cx="8308039" cy="1128432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7224" y="2623296"/>
            <a:ext cx="4717676" cy="3831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3" y="2770187"/>
            <a:ext cx="3429093" cy="35768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182880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298140" y="1169894"/>
            <a:ext cx="3671047" cy="52760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82880" y="1169894"/>
            <a:ext cx="8787384" cy="210670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82880" y="3281082"/>
            <a:ext cx="8787384" cy="3174582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3329268"/>
            <a:ext cx="8346141" cy="1014132"/>
          </a:xfrm>
        </p:spPr>
        <p:txBody>
          <a:bodyPr anchor="b"/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859" y="4343399"/>
            <a:ext cx="8346141" cy="190976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reframeOverlay-PCVertical.png"/>
          <p:cNvPicPr>
            <a:picLocks noChangeAspect="1"/>
          </p:cNvPicPr>
          <p:nvPr/>
        </p:nvPicPr>
        <p:blipFill>
          <a:blip r:embed="rId2"/>
          <a:srcRect b="-123309"/>
          <a:stretch>
            <a:fillRect/>
          </a:stretch>
        </p:blipFill>
        <p:spPr>
          <a:xfrm>
            <a:off x="3835212" y="1179575"/>
            <a:ext cx="5133975" cy="5275013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1680882"/>
            <a:ext cx="4313891" cy="1162050"/>
          </a:xfrm>
        </p:spPr>
        <p:txBody>
          <a:bodyPr anchor="b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0" y="2837329"/>
            <a:ext cx="4313891" cy="341583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82880" y="1179576"/>
            <a:ext cx="3671047" cy="220531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015983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182880" y="3383280"/>
            <a:ext cx="1837944" cy="3072384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1219200"/>
            <a:ext cx="533400" cy="365125"/>
          </a:xfrm>
        </p:spPr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1179576"/>
            <a:ext cx="8787384" cy="1440702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ireframeOverlay-VerticalTC.png"/>
          <p:cNvPicPr>
            <a:picLocks noChangeAspect="1"/>
          </p:cNvPicPr>
          <p:nvPr/>
        </p:nvPicPr>
        <p:blipFill>
          <a:blip r:embed="rId2"/>
          <a:srcRect t="-93650"/>
          <a:stretch>
            <a:fillRect/>
          </a:stretch>
        </p:blipFill>
        <p:spPr>
          <a:xfrm>
            <a:off x="7445188" y="1178128"/>
            <a:ext cx="1524000" cy="527533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bg2"/>
              </a:gs>
            </a:gsLst>
            <a:lin ang="5400000" scaled="0"/>
          </a:gradFill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0705" y="1398494"/>
            <a:ext cx="1447800" cy="48499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7513" y="1398494"/>
            <a:ext cx="6669087" cy="4849906"/>
          </a:xfrm>
        </p:spPr>
        <p:txBody>
          <a:bodyPr vert="eaVert"/>
          <a:lstStyle>
            <a:lvl5pPr>
              <a:defRPr/>
            </a:lvl5pPr>
            <a:lvl6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>
              <a:defRPr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2880" y="1179576"/>
            <a:ext cx="8787384" cy="5276088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DirectionalButtons-LeftOnly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88" y="538163"/>
            <a:ext cx="752475" cy="35242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5925" y="1456765"/>
            <a:ext cx="8308975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925" y="2770188"/>
            <a:ext cx="8308975" cy="3478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0105" y="6454588"/>
            <a:ext cx="23980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CE38E4D-051A-41E1-86A4-E56916468FD0}" type="datetimeFigureOut">
              <a:rPr lang="en-US" smtClean="0"/>
              <a:t>11/28/17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976" y="6454588"/>
            <a:ext cx="3657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219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HomeButton.png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2450" y="526116"/>
            <a:ext cx="457200" cy="352425"/>
          </a:xfrm>
          <a:prstGeom prst="rect">
            <a:avLst/>
          </a:prstGeom>
        </p:spPr>
      </p:pic>
      <p:pic>
        <p:nvPicPr>
          <p:cNvPr id="10" name="Picture 9" descr="DirectionalButtons-Full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26188" y="526116"/>
            <a:ext cx="752475" cy="3524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l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tx1">
            <a:lumMod val="85000"/>
            <a:lumOff val="15000"/>
          </a:schemeClr>
        </a:buClr>
        <a:buSzPct val="70000"/>
        <a:buFont typeface="Wingdings" pitchFamily="2" charset="2"/>
        <a:buChar char="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70000"/>
        <a:buFont typeface="Wingdings" pitchFamily="2" charset="2"/>
        <a:buChar char="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Ali </a:t>
            </a:r>
            <a:r>
              <a:rPr lang="en-US" dirty="0" err="1" smtClean="0"/>
              <a:t>Shari’ti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513" y="4563036"/>
            <a:ext cx="8307387" cy="75303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Faisal </a:t>
            </a:r>
            <a:r>
              <a:rPr lang="en-US" sz="2800" dirty="0" err="1" smtClean="0"/>
              <a:t>Alsulaimi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1114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 </a:t>
            </a:r>
            <a:r>
              <a:rPr lang="en-US" dirty="0" err="1" smtClean="0"/>
              <a:t>Shariati</a:t>
            </a:r>
            <a:endParaRPr lang="en-US" dirty="0"/>
          </a:p>
        </p:txBody>
      </p:sp>
      <p:pic>
        <p:nvPicPr>
          <p:cNvPr id="5" name="Picture 4" descr="220px-Dr_Ali_Shariat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900" y="2756646"/>
            <a:ext cx="2794000" cy="36322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he </a:t>
            </a:r>
            <a:r>
              <a:rPr lang="en-US" dirty="0"/>
              <a:t>was born in 1933 in Mashhad</a:t>
            </a:r>
            <a:r>
              <a:rPr lang="en-US" dirty="0"/>
              <a:t>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PhD in </a:t>
            </a:r>
            <a:r>
              <a:rPr lang="en-US" dirty="0"/>
              <a:t>sociology in 1964 from Sorbonne University</a:t>
            </a:r>
            <a:r>
              <a:rPr lang="en-US" dirty="0"/>
              <a:t>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/>
              <a:t>A</a:t>
            </a:r>
            <a:r>
              <a:rPr lang="en-US" dirty="0" smtClean="0"/>
              <a:t>ssassinated </a:t>
            </a:r>
            <a:r>
              <a:rPr lang="en-US" dirty="0"/>
              <a:t>in 1977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895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 books and lectures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 wrote books about philosophy, society, Ethics, and religion </a:t>
            </a:r>
          </a:p>
          <a:p>
            <a:r>
              <a:rPr lang="en-US" dirty="0" smtClean="0"/>
              <a:t>He always wanted change and his writings inspired the Iranian revolution in 1979. </a:t>
            </a:r>
          </a:p>
          <a:p>
            <a:r>
              <a:rPr lang="en-US" dirty="0" smtClean="0"/>
              <a:t>Red </a:t>
            </a:r>
            <a:r>
              <a:rPr lang="en-US" dirty="0" err="1" smtClean="0"/>
              <a:t>Shi’ism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Black </a:t>
            </a:r>
            <a:r>
              <a:rPr lang="en-US" dirty="0" err="1" smtClean="0"/>
              <a:t>Shi’ism</a:t>
            </a:r>
            <a:endParaRPr lang="en-US" dirty="0" smtClean="0"/>
          </a:p>
          <a:p>
            <a:r>
              <a:rPr lang="en-US" dirty="0" smtClean="0"/>
              <a:t>Humanism and Islam </a:t>
            </a:r>
          </a:p>
          <a:p>
            <a:r>
              <a:rPr lang="en-US" dirty="0" smtClean="0"/>
              <a:t>Ethics </a:t>
            </a:r>
            <a:r>
              <a:rPr lang="en-US" dirty="0"/>
              <a:t>F</a:t>
            </a:r>
            <a:r>
              <a:rPr lang="en-US" dirty="0" smtClean="0"/>
              <a:t>or the Youth </a:t>
            </a:r>
          </a:p>
          <a:p>
            <a:r>
              <a:rPr lang="en-US" dirty="0" smtClean="0"/>
              <a:t>Islam and the West </a:t>
            </a: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4092702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</a:t>
            </a:r>
            <a:r>
              <a:rPr lang="en-US" dirty="0" err="1" smtClean="0"/>
              <a:t>Shi’ism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Black </a:t>
            </a:r>
            <a:r>
              <a:rPr lang="en-US" dirty="0" err="1" smtClean="0"/>
              <a:t>Shi’ism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Red </a:t>
            </a:r>
            <a:r>
              <a:rPr lang="en-US" dirty="0" err="1" smtClean="0"/>
              <a:t>Shi’ism</a:t>
            </a:r>
            <a:r>
              <a:rPr lang="en-US" dirty="0" smtClean="0"/>
              <a:t> is the pure form of religion, which is concerned with social justice and salvation.</a:t>
            </a:r>
          </a:p>
          <a:p>
            <a:pPr marL="0" indent="0">
              <a:buNone/>
            </a:pPr>
            <a:r>
              <a:rPr lang="en-US" dirty="0" smtClean="0"/>
              <a:t>Black </a:t>
            </a:r>
            <a:r>
              <a:rPr lang="en-US" dirty="0" err="1" smtClean="0"/>
              <a:t>Shi’ism</a:t>
            </a:r>
            <a:r>
              <a:rPr lang="en-US" dirty="0" smtClean="0"/>
              <a:t> is the deviated form of religion, which is controlled by the state and the clergy. </a:t>
            </a:r>
            <a:endParaRPr lang="ar-sa" dirty="0" smtClean="0"/>
          </a:p>
          <a:p>
            <a:pPr marL="0" indent="0">
              <a:buNone/>
            </a:pPr>
            <a:r>
              <a:rPr lang="ar-sa" dirty="0" smtClean="0"/>
              <a:t>“</a:t>
            </a:r>
            <a:r>
              <a:rPr lang="en-US" dirty="0" smtClean="0"/>
              <a:t>Our </a:t>
            </a:r>
            <a:r>
              <a:rPr lang="en-US" dirty="0"/>
              <a:t>issuance of judgments is always, and unfortunately, based on a one-sided view. We always look at things with one eye. It is more regrettable that we all suffer from this problem, whether we are extremists or open-</a:t>
            </a:r>
            <a:r>
              <a:rPr lang="en-US" dirty="0" smtClean="0"/>
              <a:t>minded</a:t>
            </a:r>
            <a:r>
              <a:rPr lang="ar-sa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31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Humanism and Islam.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6 lectures in 1968.</a:t>
            </a:r>
          </a:p>
          <a:p>
            <a:r>
              <a:rPr lang="en-US" dirty="0" smtClean="0"/>
              <a:t>The creation story in Islam. </a:t>
            </a:r>
            <a:endParaRPr lang="ar-sa" dirty="0" smtClean="0"/>
          </a:p>
          <a:p>
            <a:r>
              <a:rPr lang="en-US" dirty="0" smtClean="0"/>
              <a:t>The importance of freedom.</a:t>
            </a:r>
          </a:p>
          <a:p>
            <a:r>
              <a:rPr lang="en-US" dirty="0" smtClean="0"/>
              <a:t>Are we prisoners of our own? </a:t>
            </a:r>
            <a:endParaRPr lang="ar-sa" dirty="0" smtClean="0"/>
          </a:p>
        </p:txBody>
      </p:sp>
    </p:spTree>
    <p:extLst>
      <p:ext uri="{BB962C8B-B14F-4D97-AF65-F5344CB8AC3E}">
        <p14:creationId xmlns:p14="http://schemas.microsoft.com/office/powerpoint/2010/main" val="1041834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Ethics for the Youth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An ethical book for the youth, it was meant for third are fourth grade. </a:t>
            </a:r>
          </a:p>
          <a:p>
            <a:pPr marL="0" indent="0">
              <a:buNone/>
            </a:pPr>
            <a:r>
              <a:rPr lang="en-US" dirty="0" smtClean="0"/>
              <a:t>The book talked about </a:t>
            </a:r>
          </a:p>
          <a:p>
            <a:pPr>
              <a:buFontTx/>
              <a:buChar char="-"/>
            </a:pPr>
            <a:r>
              <a:rPr lang="en-US" dirty="0" smtClean="0"/>
              <a:t>Freedom </a:t>
            </a:r>
          </a:p>
          <a:p>
            <a:pPr>
              <a:buFontTx/>
              <a:buChar char="-"/>
            </a:pPr>
            <a:r>
              <a:rPr lang="en-US" dirty="0" smtClean="0"/>
              <a:t>Rights and Duties in family and society</a:t>
            </a:r>
          </a:p>
          <a:p>
            <a:pPr>
              <a:buFontTx/>
              <a:buChar char="-"/>
            </a:pPr>
            <a:r>
              <a:rPr lang="en-US" dirty="0" smtClean="0"/>
              <a:t>Following rules  </a:t>
            </a:r>
            <a:endParaRPr lang="ar-sa" dirty="0" smtClean="0"/>
          </a:p>
          <a:p>
            <a:pPr>
              <a:buFontTx/>
              <a:buChar char="-"/>
            </a:pPr>
            <a:r>
              <a:rPr lang="ar-sa" dirty="0" smtClean="0"/>
              <a:t>“</a:t>
            </a:r>
            <a:r>
              <a:rPr lang="en-US" dirty="0" smtClean="0"/>
              <a:t>people say time is money, but that is not true, with time you can make money, but you will never make time out of money.”</a:t>
            </a:r>
          </a:p>
        </p:txBody>
      </p:sp>
    </p:spTree>
    <p:extLst>
      <p:ext uri="{BB962C8B-B14F-4D97-AF65-F5344CB8AC3E}">
        <p14:creationId xmlns:p14="http://schemas.microsoft.com/office/powerpoint/2010/main" val="3317829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 and the West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Capitalism and Marxism are too materialistic</a:t>
            </a:r>
          </a:p>
          <a:p>
            <a:r>
              <a:rPr lang="en-US" dirty="0" smtClean="0"/>
              <a:t> Human beings are unique </a:t>
            </a:r>
          </a:p>
          <a:p>
            <a:r>
              <a:rPr lang="en-US" dirty="0" smtClean="0"/>
              <a:t>Humans have free will </a:t>
            </a:r>
          </a:p>
          <a:p>
            <a:r>
              <a:rPr lang="en-US" dirty="0" smtClean="0"/>
              <a:t>Consciousness</a:t>
            </a:r>
            <a:endParaRPr lang="ar-sa" dirty="0" smtClean="0"/>
          </a:p>
          <a:p>
            <a:r>
              <a:rPr lang="en-US" dirty="0" smtClean="0"/>
              <a:t>Self-awareness</a:t>
            </a:r>
          </a:p>
          <a:p>
            <a:r>
              <a:rPr lang="en-US" dirty="0" smtClean="0"/>
              <a:t>Creativity </a:t>
            </a:r>
          </a:p>
          <a:p>
            <a:r>
              <a:rPr lang="en-US" dirty="0" smtClean="0"/>
              <a:t>Wishful and look for perfection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971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po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Expo">
      <a:maj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Exp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3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93000"/>
                <a:satMod val="130000"/>
              </a:schemeClr>
            </a:gs>
            <a:gs pos="60000">
              <a:schemeClr val="phClr">
                <a:tint val="80000"/>
                <a:shade val="93000"/>
                <a:satMod val="130000"/>
              </a:schemeClr>
            </a:gs>
            <a:gs pos="100000">
              <a:schemeClr val="phClr">
                <a:tint val="50000"/>
                <a:shade val="94000"/>
                <a:alpha val="100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34925" cap="flat" cmpd="sng" algn="ctr"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600000" scaled="0"/>
          </a:gra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C0C0C0">
                <a:alpha val="75000"/>
              </a:srgbClr>
            </a:innerShdw>
            <a:outerShdw blurRad="63500" dist="38100" dir="5400000" sx="105000" sy="105000" algn="br" rotWithShape="0">
              <a:srgbClr val="000000">
                <a:alpha val="30000"/>
              </a:srgbClr>
            </a:outerShdw>
          </a:effectLst>
        </a:effectStyle>
        <a:effectStyle>
          <a:effectLst>
            <a:innerShdw blurRad="50800" dist="25400" dir="16200000">
              <a:srgbClr val="C0C0C0">
                <a:alpha val="75000"/>
              </a:srgbClr>
            </a:innerShdw>
            <a:reflection blurRad="63500" stA="40000" endPos="50000" dist="127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Expo.thmx</Template>
  <TotalTime>323</TotalTime>
  <Words>283</Words>
  <Application>Microsoft Macintosh PowerPoint</Application>
  <PresentationFormat>On-screen Show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Expo</vt:lpstr>
      <vt:lpstr>Ali Shari’ti</vt:lpstr>
      <vt:lpstr>Ali Shariati</vt:lpstr>
      <vt:lpstr>His books and lectures  </vt:lpstr>
      <vt:lpstr>Red Shi’ism vs Black Shi’ism</vt:lpstr>
      <vt:lpstr>Humanism and Islam.</vt:lpstr>
      <vt:lpstr>Ethics for the Youth </vt:lpstr>
      <vt:lpstr>Islam and the West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 Shari’ti</dc:title>
  <dc:creator>Faisal</dc:creator>
  <cp:lastModifiedBy>Faisal</cp:lastModifiedBy>
  <cp:revision>13</cp:revision>
  <dcterms:created xsi:type="dcterms:W3CDTF">2017-11-29T03:38:55Z</dcterms:created>
  <dcterms:modified xsi:type="dcterms:W3CDTF">2017-11-29T09:01:55Z</dcterms:modified>
</cp:coreProperties>
</file>